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80" r:id="rId3"/>
    <p:sldId id="274" r:id="rId4"/>
    <p:sldId id="282" r:id="rId5"/>
    <p:sldId id="320" r:id="rId6"/>
    <p:sldId id="321" r:id="rId7"/>
    <p:sldId id="279" r:id="rId8"/>
    <p:sldId id="271" r:id="rId9"/>
    <p:sldId id="318" r:id="rId10"/>
    <p:sldId id="281" r:id="rId11"/>
    <p:sldId id="262" r:id="rId12"/>
    <p:sldId id="278" r:id="rId13"/>
    <p:sldId id="283" r:id="rId14"/>
    <p:sldId id="267" r:id="rId15"/>
    <p:sldId id="273" r:id="rId16"/>
    <p:sldId id="322" r:id="rId17"/>
    <p:sldId id="316" r:id="rId18"/>
    <p:sldId id="317" r:id="rId19"/>
    <p:sldId id="263" r:id="rId20"/>
    <p:sldId id="264" r:id="rId21"/>
    <p:sldId id="265" r:id="rId22"/>
    <p:sldId id="266" r:id="rId23"/>
    <p:sldId id="286" r:id="rId24"/>
    <p:sldId id="284" r:id="rId25"/>
    <p:sldId id="268" r:id="rId26"/>
    <p:sldId id="269" r:id="rId27"/>
    <p:sldId id="270" r:id="rId28"/>
    <p:sldId id="272" r:id="rId29"/>
    <p:sldId id="287" r:id="rId30"/>
    <p:sldId id="275" r:id="rId31"/>
    <p:sldId id="276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4C43-3F68-4740-A38D-2D96FF4FE646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A49D6-130B-E442-AA51-830BA21B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71669-0B60-084C-A8AC-E6DC1EA6EC19}" type="datetimeFigureOut">
              <a:rPr lang="en-US" smtClean="0"/>
              <a:t>9/26/19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553B-D63A-4947-B40F-9A4437EC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social situation that many of you may be familiar with – a few friends are in the middle of a conversation, you approach, but start by listening before you add your own thoughts. Maybe you have to run off to class, and as you do, they’re still talking.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C9DE2-152E-044D-8C65-E5FCC07E43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47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Five Elements in sum. Where do you see each of these elements in the sample abstract that I’ve handed out to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553B-D63A-4947-B40F-9A4437EC71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BD4D-66F9-44B9-BC19-24C9088AFBC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1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r>
              <a:rPr lang="en-US" sz="1200" dirty="0"/>
              <a:t>Most of the pieces of academic argument can be divided into three broad categories: THEY SAY, I SAY, and SO WHAT?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BD4D-66F9-44B9-BC19-24C9088AFBC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09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terms stand in for a handful of ideas. Do you associate any of these ideas with other terms we’ve already used in the course?</a:t>
            </a:r>
          </a:p>
          <a:p>
            <a:r>
              <a:rPr lang="en-US" dirty="0"/>
              <a:t>PROBLEM/QUESTION, THESIS, MOTIVE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BD4D-66F9-44B9-BC19-24C9088AFBC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51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dirt? Because SCIENCE!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71505-25C7-A84A-A3C2-5AC4A0931A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86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generic, but well-formed abstract from the science journal NATURE.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56BD4D-66F9-44B9-BC19-24C9088AFBC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5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looking for They Say, I Say, &amp; So What. I’ll read the sentences out loud, and you listen for whether each sentence fits into THEY</a:t>
            </a:r>
            <a:r>
              <a:rPr lang="en-US" baseline="0" dirty="0"/>
              <a:t> SAY, I SAY, or SO WHAT.  Are there certain words that seem to indicate which category the sentence falls into?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71505-25C7-A84A-A3C2-5AC4A0931A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07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YEP, here are those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871505-25C7-A84A-A3C2-5AC4A0931A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46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five elements that are common to academic argument in every discipline. Some of them you are already familiar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3553B-D63A-4947-B40F-9A4437EC71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7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380" y="2953406"/>
            <a:ext cx="10447282" cy="2072782"/>
          </a:xfrm>
        </p:spPr>
        <p:txBody>
          <a:bodyPr>
            <a:normAutofit fontScale="90000"/>
          </a:bodyPr>
          <a:lstStyle/>
          <a:p>
            <a:r>
              <a:rPr lang="en-US" dirty="0"/>
              <a:t>Ibn Battuta</a:t>
            </a:r>
            <a:br>
              <a:rPr lang="en-US" dirty="0"/>
            </a:br>
            <a:br>
              <a:rPr lang="en-US" dirty="0"/>
            </a:br>
            <a:r>
              <a:rPr lang="en-US" b="0" i="1" dirty="0">
                <a:effectLst/>
              </a:rPr>
              <a:t>A Gift to Those Who Contemplate the Wonders of Cities and the Marvels of Travelling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3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Mansa Musa</a:t>
            </a:r>
          </a:p>
          <a:p>
            <a:r>
              <a:rPr lang="en-US" cap="none" dirty="0"/>
              <a:t>(c.1280-1337)</a:t>
            </a:r>
          </a:p>
          <a:p>
            <a:endParaRPr lang="en-US" cap="none" dirty="0"/>
          </a:p>
          <a:p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309" t="15327" r="27468" b="10802"/>
          <a:stretch/>
        </p:blipFill>
        <p:spPr>
          <a:xfrm>
            <a:off x="6758153" y="608621"/>
            <a:ext cx="4477406" cy="58632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17948" y="5825557"/>
            <a:ext cx="1577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>
                <a:latin typeface="Rockwell" charset="0"/>
                <a:ea typeface="Rockwell" charset="0"/>
                <a:cs typeface="Rockwell" charset="0"/>
              </a:rPr>
              <a:t>Catalan Atlas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c. 1375</a:t>
            </a:r>
          </a:p>
        </p:txBody>
      </p:sp>
    </p:spTree>
    <p:extLst>
      <p:ext uri="{BB962C8B-B14F-4D97-AF65-F5344CB8AC3E}">
        <p14:creationId xmlns:p14="http://schemas.microsoft.com/office/powerpoint/2010/main" val="174326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Ibn Battuta</a:t>
            </a:r>
          </a:p>
          <a:p>
            <a:r>
              <a:rPr lang="en-US" cap="none" dirty="0"/>
              <a:t>(1304 - 1368/9)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994" y="136801"/>
            <a:ext cx="4552510" cy="6563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31249" y="6054130"/>
            <a:ext cx="2164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Léon 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Benett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(1878)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Engraving</a:t>
            </a:r>
          </a:p>
        </p:txBody>
      </p:sp>
    </p:spTree>
    <p:extLst>
      <p:ext uri="{BB962C8B-B14F-4D97-AF65-F5344CB8AC3E}">
        <p14:creationId xmlns:p14="http://schemas.microsoft.com/office/powerpoint/2010/main" val="255016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02" y="640491"/>
            <a:ext cx="9028436" cy="60340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Medieval Travelers</a:t>
            </a:r>
          </a:p>
        </p:txBody>
      </p:sp>
    </p:spTree>
    <p:extLst>
      <p:ext uri="{BB962C8B-B14F-4D97-AF65-F5344CB8AC3E}">
        <p14:creationId xmlns:p14="http://schemas.microsoft.com/office/powerpoint/2010/main" val="155422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83" t="8150" r="24267" b="29990"/>
          <a:stretch/>
        </p:blipFill>
        <p:spPr>
          <a:xfrm>
            <a:off x="548548" y="732737"/>
            <a:ext cx="11119945" cy="57564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Medieval World (c. 1300)</a:t>
            </a:r>
          </a:p>
        </p:txBody>
      </p:sp>
    </p:spTree>
    <p:extLst>
      <p:ext uri="{BB962C8B-B14F-4D97-AF65-F5344CB8AC3E}">
        <p14:creationId xmlns:p14="http://schemas.microsoft.com/office/powerpoint/2010/main" val="3877014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49855" y="108534"/>
            <a:ext cx="9971903" cy="132632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err="1"/>
              <a:t>Hagia</a:t>
            </a:r>
            <a:r>
              <a:rPr lang="en-US" cap="none" dirty="0"/>
              <a:t> Sophia (537)</a:t>
            </a:r>
          </a:p>
          <a:p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37" y="710930"/>
            <a:ext cx="9017737" cy="600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49855" y="108534"/>
            <a:ext cx="9971903" cy="132632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err="1"/>
              <a:t>Hagia</a:t>
            </a:r>
            <a:r>
              <a:rPr lang="en-US" cap="none" dirty="0"/>
              <a:t> Sophia (537)</a:t>
            </a:r>
          </a:p>
          <a:p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937" y="771694"/>
            <a:ext cx="9017737" cy="599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0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02" y="640491"/>
            <a:ext cx="9028436" cy="60340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Medieval Travelers</a:t>
            </a:r>
          </a:p>
        </p:txBody>
      </p:sp>
    </p:spTree>
    <p:extLst>
      <p:ext uri="{BB962C8B-B14F-4D97-AF65-F5344CB8AC3E}">
        <p14:creationId xmlns:p14="http://schemas.microsoft.com/office/powerpoint/2010/main" val="3165434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85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380" y="2953406"/>
            <a:ext cx="10447282" cy="2072782"/>
          </a:xfrm>
        </p:spPr>
        <p:txBody>
          <a:bodyPr>
            <a:normAutofit fontScale="90000"/>
          </a:bodyPr>
          <a:lstStyle/>
          <a:p>
            <a:r>
              <a:rPr lang="en-US" dirty="0"/>
              <a:t>The Fundamental Structure</a:t>
            </a:r>
            <a:br>
              <a:rPr lang="en-US" dirty="0"/>
            </a:br>
            <a:r>
              <a:rPr lang="en-US" dirty="0"/>
              <a:t>of Academic Argument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61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read an argument</a:t>
            </a:r>
            <a:br>
              <a:rPr lang="en-US" dirty="0"/>
            </a:br>
            <a:br>
              <a:rPr lang="en-US" dirty="0"/>
            </a:br>
            <a:r>
              <a:rPr lang="en-US" sz="3300" b="0" dirty="0"/>
              <a:t>(aka how to read for the conversation)</a:t>
            </a:r>
          </a:p>
        </p:txBody>
      </p:sp>
      <p:pic>
        <p:nvPicPr>
          <p:cNvPr id="5" name="Picture 4" descr="dirt Natural Resources Conservation Service Soil Health Campaig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24" y="3905566"/>
            <a:ext cx="1955807" cy="11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2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7655" y="885701"/>
            <a:ext cx="11836280" cy="54205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1639614" y="131901"/>
            <a:ext cx="9017875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al-Idrisi, </a:t>
            </a:r>
            <a:r>
              <a:rPr lang="en-US" i="1" cap="none" dirty="0"/>
              <a:t>Tabula </a:t>
            </a:r>
            <a:r>
              <a:rPr lang="en-US" i="1" cap="none" dirty="0" err="1"/>
              <a:t>Rogeriana</a:t>
            </a:r>
            <a:r>
              <a:rPr lang="en-US" cap="none" dirty="0"/>
              <a:t> (1154)</a:t>
            </a:r>
          </a:p>
        </p:txBody>
      </p:sp>
    </p:spTree>
    <p:extLst>
      <p:ext uri="{BB962C8B-B14F-4D97-AF65-F5344CB8AC3E}">
        <p14:creationId xmlns:p14="http://schemas.microsoft.com/office/powerpoint/2010/main" val="346037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Academic Argument: </a:t>
            </a:r>
            <a:br>
              <a:rPr lang="en-US" dirty="0"/>
            </a:br>
            <a:r>
              <a:rPr lang="en-US" dirty="0"/>
              <a:t>Welcome to the Party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136648" y="1935920"/>
            <a:ext cx="8153400" cy="4577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come late. When you arrive, others have long preceded you, and they are engaged in a heated discussion, a discussion too heated for them to pause and tell you exactly what it is about . . . . You listen for a while, until you decide that you have caught the tenor of the argument; then you put in your oar. Someone answers; you answer him; another comes to your defense; another aligns himself against you. . . . The hour grows late, you must depart. And you do depart, with the discussion still vigorously in progress.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Kenneth Burke, </a:t>
            </a:r>
            <a:r>
              <a:rPr lang="en-US" i="1" dirty="0"/>
              <a:t>The Philosophy of Literary Form</a:t>
            </a:r>
          </a:p>
        </p:txBody>
      </p:sp>
      <p:pic>
        <p:nvPicPr>
          <p:cNvPr id="4" name="Content Placeholder 3" descr="they say i sa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04" r="-65204"/>
          <a:stretch>
            <a:fillRect/>
          </a:stretch>
        </p:blipFill>
        <p:spPr>
          <a:xfrm>
            <a:off x="7601435" y="4730411"/>
            <a:ext cx="2803806" cy="16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9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Reading for the Argument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143001"/>
            <a:ext cx="8077200" cy="498316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2800" dirty="0">
              <a:solidFill>
                <a:schemeClr val="accent2"/>
              </a:solidFill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>
                <a:latin typeface="+mj-lt"/>
              </a:rPr>
              <a:t>What the most successful college students do, in my experience, is cut through the clutter of jargons, methods and ideological differences to locate the </a:t>
            </a:r>
            <a:r>
              <a:rPr lang="en-US" sz="3200" b="1" dirty="0">
                <a:solidFill>
                  <a:schemeClr val="tx2"/>
                </a:solidFill>
                <a:latin typeface="+mj-lt"/>
              </a:rPr>
              <a:t>common practices of argument </a:t>
            </a:r>
            <a:r>
              <a:rPr lang="en-US" sz="2800" dirty="0">
                <a:latin typeface="+mj-lt"/>
              </a:rPr>
              <a:t>and analysis hidden behind it all. </a:t>
            </a:r>
          </a:p>
          <a:p>
            <a:pPr marL="0" indent="0" algn="ctr">
              <a:buNone/>
            </a:pPr>
            <a:endParaRPr lang="en-US" b="1" dirty="0">
              <a:latin typeface="+mj-lt"/>
            </a:endParaRPr>
          </a:p>
          <a:p>
            <a:pPr marL="0" indent="0" algn="r">
              <a:buNone/>
            </a:pPr>
            <a:r>
              <a:rPr lang="en-US" dirty="0">
                <a:latin typeface="+mj-lt"/>
              </a:rPr>
              <a:t>-Gerald Graff, “An Argument Worth Having” </a:t>
            </a:r>
            <a:r>
              <a:rPr lang="en-US" i="1" dirty="0">
                <a:latin typeface="+mj-lt"/>
              </a:rPr>
              <a:t>NYT</a:t>
            </a:r>
            <a:r>
              <a:rPr lang="en-US" dirty="0">
                <a:latin typeface="+mj-lt"/>
              </a:rPr>
              <a:t> 9/5/2009 </a:t>
            </a:r>
          </a:p>
        </p:txBody>
      </p:sp>
    </p:spTree>
    <p:extLst>
      <p:ext uri="{BB962C8B-B14F-4D97-AF65-F5344CB8AC3E}">
        <p14:creationId xmlns:p14="http://schemas.microsoft.com/office/powerpoint/2010/main" val="173075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1891863" y="405712"/>
            <a:ext cx="4450950" cy="2851199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They say </a:t>
            </a:r>
            <a:r>
              <a:rPr lang="en-US" sz="3600" dirty="0"/>
              <a:t>. . .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72783" y="2152006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12" name="Oval Callout 11"/>
          <p:cNvSpPr/>
          <p:nvPr/>
        </p:nvSpPr>
        <p:spPr>
          <a:xfrm>
            <a:off x="3982050" y="3386409"/>
            <a:ext cx="2496387" cy="2152005"/>
          </a:xfrm>
          <a:prstGeom prst="wedgeEllipseCallou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So what?</a:t>
            </a:r>
          </a:p>
        </p:txBody>
      </p:sp>
      <p:sp>
        <p:nvSpPr>
          <p:cNvPr id="14" name="Oval Callout 13"/>
          <p:cNvSpPr/>
          <p:nvPr/>
        </p:nvSpPr>
        <p:spPr>
          <a:xfrm>
            <a:off x="6134056" y="1699733"/>
            <a:ext cx="3983783" cy="2544660"/>
          </a:xfrm>
          <a:prstGeom prst="wedgeEllipseCallout">
            <a:avLst/>
          </a:prstGeom>
          <a:solidFill>
            <a:srgbClr val="9ECA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I say </a:t>
            </a:r>
            <a:r>
              <a:rPr lang="en-US" sz="4000" dirty="0"/>
              <a:t>. . .</a:t>
            </a:r>
          </a:p>
          <a:p>
            <a:pPr algn="ctr"/>
            <a:r>
              <a:rPr lang="en-US" sz="2000" dirty="0"/>
              <a:t>[I = the author of the academic argument]</a:t>
            </a:r>
          </a:p>
        </p:txBody>
      </p:sp>
    </p:spTree>
    <p:extLst>
      <p:ext uri="{BB962C8B-B14F-4D97-AF65-F5344CB8AC3E}">
        <p14:creationId xmlns:p14="http://schemas.microsoft.com/office/powerpoint/2010/main" val="76076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Callout 6"/>
          <p:cNvSpPr/>
          <p:nvPr/>
        </p:nvSpPr>
        <p:spPr>
          <a:xfrm>
            <a:off x="2324235" y="405712"/>
            <a:ext cx="4018577" cy="2851199"/>
          </a:xfrm>
          <a:prstGeom prst="wedgeEllipseCallou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  <a:p>
            <a:endParaRPr lang="en-US" dirty="0"/>
          </a:p>
          <a:p>
            <a:r>
              <a:rPr lang="en-US" sz="1600" dirty="0"/>
              <a:t>They Say =</a:t>
            </a:r>
          </a:p>
          <a:p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a persistent problem, question, or puzzle</a:t>
            </a:r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current answer(s) to that question or problem</a:t>
            </a:r>
          </a:p>
          <a:p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7472783" y="2152006"/>
            <a:ext cx="261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white"/>
                </a:solidFill>
              </a:rPr>
              <a:t> </a:t>
            </a:r>
            <a:endParaRPr lang="en-US" dirty="0"/>
          </a:p>
        </p:txBody>
      </p:sp>
      <p:sp>
        <p:nvSpPr>
          <p:cNvPr id="12" name="Oval Callout 11"/>
          <p:cNvSpPr/>
          <p:nvPr/>
        </p:nvSpPr>
        <p:spPr>
          <a:xfrm>
            <a:off x="3664915" y="3459095"/>
            <a:ext cx="2677897" cy="2171311"/>
          </a:xfrm>
          <a:prstGeom prst="wedgeEllipseCallout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 what? =</a:t>
            </a:r>
          </a:p>
          <a:p>
            <a:pPr algn="ctr"/>
            <a:endParaRPr lang="en-US" sz="1600" dirty="0"/>
          </a:p>
          <a:p>
            <a:pPr marL="342900" indent="-342900">
              <a:buFont typeface="Arial"/>
              <a:buChar char="•"/>
            </a:pPr>
            <a:r>
              <a:rPr lang="en-US" sz="1600" dirty="0"/>
              <a:t>why this matters; what’s at stake</a:t>
            </a:r>
          </a:p>
          <a:p>
            <a:pPr algn="ctr"/>
            <a:endParaRPr lang="en-US" sz="2000" dirty="0"/>
          </a:p>
        </p:txBody>
      </p:sp>
      <p:sp>
        <p:nvSpPr>
          <p:cNvPr id="14" name="Oval Callout 13"/>
          <p:cNvSpPr/>
          <p:nvPr/>
        </p:nvSpPr>
        <p:spPr>
          <a:xfrm>
            <a:off x="6134056" y="1693552"/>
            <a:ext cx="3983783" cy="2951121"/>
          </a:xfrm>
          <a:prstGeom prst="wedgeEllipseCallout">
            <a:avLst/>
          </a:prstGeom>
          <a:solidFill>
            <a:srgbClr val="9ECA2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I Say =</a:t>
            </a:r>
          </a:p>
          <a:p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shows a flaw or omission or implication in what “they say”  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offers a new, better answer</a:t>
            </a:r>
          </a:p>
        </p:txBody>
      </p:sp>
    </p:spTree>
    <p:extLst>
      <p:ext uri="{BB962C8B-B14F-4D97-AF65-F5344CB8AC3E}">
        <p14:creationId xmlns:p14="http://schemas.microsoft.com/office/powerpoint/2010/main" val="99780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rt Natural Resources Conservation Service Soil Health Campaig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0900"/>
            <a:ext cx="9144000" cy="514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202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05-21 at 12.11.4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06" b="-5406"/>
          <a:stretch/>
        </p:blipFill>
        <p:spPr>
          <a:xfrm>
            <a:off x="1515386" y="1009659"/>
            <a:ext cx="9152615" cy="4969360"/>
          </a:xfrm>
        </p:spPr>
      </p:pic>
    </p:spTree>
    <p:extLst>
      <p:ext uri="{BB962C8B-B14F-4D97-AF65-F5344CB8AC3E}">
        <p14:creationId xmlns:p14="http://schemas.microsoft.com/office/powerpoint/2010/main" val="1918944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563600" y="0"/>
            <a:ext cx="1524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57400" y="228601"/>
            <a:ext cx="8001000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The exchange of nutrients, energy and carbon between soil organic matter, the soil environment, aquatic systems and the atmosphere is important for agricultural productivity, water quality and climate.</a:t>
            </a:r>
          </a:p>
          <a:p>
            <a:endParaRPr lang="en-US" sz="2200" dirty="0"/>
          </a:p>
          <a:p>
            <a:r>
              <a:rPr lang="en-US" sz="2200" dirty="0"/>
              <a:t>Long-standing theory suggests that soil organic matter is composed of inherently stable and chemically unique compounds. </a:t>
            </a:r>
          </a:p>
          <a:p>
            <a:endParaRPr lang="en-US" sz="2200" dirty="0"/>
          </a:p>
          <a:p>
            <a:r>
              <a:rPr lang="en-US" sz="2200" dirty="0"/>
              <a:t>Here we argue that the available evidence does not support the formation of large-molecular-size and persistent “</a:t>
            </a:r>
            <a:r>
              <a:rPr lang="en-US" sz="2200" dirty="0" err="1"/>
              <a:t>humic</a:t>
            </a:r>
            <a:r>
              <a:rPr lang="en-US" sz="2200" dirty="0"/>
              <a:t> substances” in soils.</a:t>
            </a:r>
          </a:p>
          <a:p>
            <a:endParaRPr lang="en-US" sz="2200" dirty="0"/>
          </a:p>
          <a:p>
            <a:r>
              <a:rPr lang="en-US" sz="2200" dirty="0"/>
              <a:t>Instead, soil organic matter is a continuum of progressively decomposing organic compounds. </a:t>
            </a:r>
          </a:p>
          <a:p>
            <a:endParaRPr lang="en-US" sz="2200" dirty="0"/>
          </a:p>
          <a:p>
            <a:r>
              <a:rPr lang="en-US" sz="2200" dirty="0"/>
              <a:t>We discuss implications of this view of the nature of soil organic matter for aquatic health, soil carbon-climate interactions and land management.</a:t>
            </a:r>
          </a:p>
        </p:txBody>
      </p:sp>
      <p:pic>
        <p:nvPicPr>
          <p:cNvPr id="4" name="Picture 3" descr="dirt Natural Resources Conservation Service Soil Health Campaig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2" y="5355416"/>
            <a:ext cx="1955807" cy="11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9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13563600" y="0"/>
            <a:ext cx="1524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57400" y="228601"/>
            <a:ext cx="8001000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The exchange of nutrients, energy and carbon between soil organic matter, the soil environment, aquatic systems and the atmosphere </a:t>
            </a:r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is important </a:t>
            </a:r>
            <a:r>
              <a:rPr lang="en-US" sz="2200" dirty="0"/>
              <a:t>for agricultural productivity, water quality and climate.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FF6600"/>
                </a:solidFill>
              </a:rPr>
              <a:t>Long-standing theory </a:t>
            </a:r>
            <a:r>
              <a:rPr lang="en-US" sz="2200" dirty="0"/>
              <a:t>suggests that soil organic matter is composed of inherently stable and chemically unique compounds. 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008000"/>
                </a:solidFill>
              </a:rPr>
              <a:t>Here we argue </a:t>
            </a:r>
            <a:r>
              <a:rPr lang="en-US" sz="2200" dirty="0"/>
              <a:t>that the available </a:t>
            </a:r>
            <a:r>
              <a:rPr lang="en-US" sz="2200" dirty="0">
                <a:solidFill>
                  <a:schemeClr val="accent5"/>
                </a:solidFill>
              </a:rPr>
              <a:t>evidence does not support </a:t>
            </a:r>
            <a:r>
              <a:rPr lang="en-US" sz="2200" dirty="0"/>
              <a:t>the formation of large-molecular-size and persistent “</a:t>
            </a:r>
            <a:r>
              <a:rPr lang="en-US" sz="2200" dirty="0" err="1"/>
              <a:t>humic</a:t>
            </a:r>
            <a:r>
              <a:rPr lang="en-US" sz="2200" dirty="0"/>
              <a:t> substances” in soils.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008000"/>
                </a:solidFill>
              </a:rPr>
              <a:t>Instead</a:t>
            </a:r>
            <a:r>
              <a:rPr lang="en-US" sz="2200" dirty="0"/>
              <a:t>, soil organic matter is a continuum of progressively decomposing organic compounds. </a:t>
            </a:r>
          </a:p>
          <a:p>
            <a:endParaRPr lang="en-US" sz="2200" dirty="0"/>
          </a:p>
          <a:p>
            <a:r>
              <a:rPr lang="en-US" sz="2200" dirty="0"/>
              <a:t>We discuss </a:t>
            </a:r>
            <a:r>
              <a:rPr lang="en-US" sz="2200" dirty="0">
                <a:solidFill>
                  <a:srgbClr val="3366FF"/>
                </a:solidFill>
              </a:rPr>
              <a:t>implications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3366FF"/>
                </a:solidFill>
              </a:rPr>
              <a:t>of this view </a:t>
            </a:r>
            <a:r>
              <a:rPr lang="en-US" sz="2200" dirty="0"/>
              <a:t>of the nature of soil organic matter for aquatic health, soil carbon-climate interactions and land management.</a:t>
            </a:r>
          </a:p>
        </p:txBody>
      </p:sp>
      <p:pic>
        <p:nvPicPr>
          <p:cNvPr id="5" name="Picture 4" descr="dirt Natural Resources Conservation Service Soil Health Campaign.jpg">
            <a:extLst>
              <a:ext uri="{FF2B5EF4-FFF2-40B4-BE49-F238E27FC236}">
                <a16:creationId xmlns:a16="http://schemas.microsoft.com/office/drawing/2014/main" id="{8DC28F0C-EA0D-CC47-8E36-155ACA332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32" y="5355416"/>
            <a:ext cx="1955807" cy="110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4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81200" y="556836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Fundamental Structure of Academic Argument: </a:t>
            </a:r>
            <a:br>
              <a:rPr lang="en-US" sz="3600" dirty="0"/>
            </a:br>
            <a:r>
              <a:rPr lang="en-US" sz="3600" dirty="0"/>
              <a:t>5 Elements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1981200" y="2015067"/>
            <a:ext cx="8229600" cy="4111096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	</a:t>
            </a:r>
            <a:r>
              <a:rPr lang="en-US" sz="4400" dirty="0"/>
              <a:t>		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6600"/>
                </a:solidFill>
              </a:rPr>
              <a:t>Established View</a:t>
            </a:r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chemeClr val="accent5"/>
                </a:solidFill>
              </a:rPr>
              <a:t>Flaw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008000"/>
                </a:solidFill>
              </a:rPr>
              <a:t>Thesis</a:t>
            </a:r>
            <a:endParaRPr lang="en-US" sz="4400" dirty="0"/>
          </a:p>
          <a:p>
            <a:pPr marL="0" indent="0">
              <a:buNone/>
            </a:pPr>
            <a:r>
              <a:rPr lang="en-US" sz="4400" dirty="0">
                <a:solidFill>
                  <a:srgbClr val="3366FF"/>
                </a:solidFill>
              </a:rPr>
              <a:t>Motive</a:t>
            </a:r>
          </a:p>
          <a:p>
            <a:pPr marL="0" indent="0" algn="r">
              <a:buNone/>
            </a:pPr>
            <a:r>
              <a:rPr lang="en-US" sz="2200" dirty="0"/>
              <a:t>--Will Evans, “‘The Elements’ of Hopkins Expos”</a:t>
            </a:r>
          </a:p>
        </p:txBody>
      </p:sp>
    </p:spTree>
    <p:extLst>
      <p:ext uri="{BB962C8B-B14F-4D97-AF65-F5344CB8AC3E}">
        <p14:creationId xmlns:p14="http://schemas.microsoft.com/office/powerpoint/2010/main" val="145676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They Say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</a:t>
            </a:r>
            <a:r>
              <a:rPr lang="en-US" dirty="0"/>
              <a:t>	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ongoing, persistent problem or question</a:t>
            </a:r>
            <a:r>
              <a:rPr lang="en-US" dirty="0"/>
              <a:t>—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something that is difficult to understand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Flag words: </a:t>
            </a:r>
            <a:r>
              <a:rPr lang="en-US" i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explore, raise questions about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FF6600"/>
                </a:solidFill>
              </a:rPr>
              <a:t>Established View (EV)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FF6600"/>
                </a:solidFill>
              </a:rPr>
              <a:t>voice</a:t>
            </a:r>
            <a:r>
              <a:rPr lang="en-US" dirty="0"/>
              <a:t> in the ongoing conversation about the problem. A </a:t>
            </a:r>
            <a:r>
              <a:rPr lang="en-US" dirty="0">
                <a:solidFill>
                  <a:srgbClr val="FF6600"/>
                </a:solidFill>
              </a:rPr>
              <a:t>proposed solution</a:t>
            </a:r>
            <a:r>
              <a:rPr lang="en-US" dirty="0"/>
              <a:t> to the problem.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Flag words: </a:t>
            </a:r>
            <a:r>
              <a:rPr lang="en-US" i="1" dirty="0">
                <a:solidFill>
                  <a:srgbClr val="FF6600"/>
                </a:solidFill>
              </a:rPr>
              <a:t>widely believed, some have argued </a:t>
            </a:r>
          </a:p>
        </p:txBody>
      </p:sp>
    </p:spTree>
    <p:extLst>
      <p:ext uri="{BB962C8B-B14F-4D97-AF65-F5344CB8AC3E}">
        <p14:creationId xmlns:p14="http://schemas.microsoft.com/office/powerpoint/2010/main" val="400649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06" y="807241"/>
            <a:ext cx="7289751" cy="580902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83266" y="184453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Islamic World, c. 700-1500</a:t>
            </a:r>
          </a:p>
        </p:txBody>
      </p:sp>
    </p:spTree>
    <p:extLst>
      <p:ext uri="{BB962C8B-B14F-4D97-AF65-F5344CB8AC3E}">
        <p14:creationId xmlns:p14="http://schemas.microsoft.com/office/powerpoint/2010/main" val="1286100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I Say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Flaw</a:t>
            </a: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Some </a:t>
            </a:r>
            <a:r>
              <a:rPr lang="en-US" dirty="0">
                <a:solidFill>
                  <a:schemeClr val="accent5"/>
                </a:solidFill>
              </a:rPr>
              <a:t>concern that the author raises about the validity of the EV</a:t>
            </a:r>
            <a:r>
              <a:rPr lang="en-US" dirty="0"/>
              <a:t>. The essay points to a flaw/flaws in the logic of the EV, or in the EV’s use of evidence, or in the assumptions the EV makes, or the implications of the EV.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Flag words:</a:t>
            </a:r>
            <a:r>
              <a:rPr lang="en-US" dirty="0">
                <a:solidFill>
                  <a:srgbClr val="CC2286"/>
                </a:solidFill>
              </a:rPr>
              <a:t> </a:t>
            </a:r>
            <a:r>
              <a:rPr lang="en-US" i="1" dirty="0">
                <a:solidFill>
                  <a:schemeClr val="accent5"/>
                </a:solidFill>
              </a:rPr>
              <a:t>however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i="1" dirty="0">
                <a:solidFill>
                  <a:schemeClr val="accent5"/>
                </a:solidFill>
              </a:rPr>
              <a:t>but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i="1" dirty="0">
                <a:solidFill>
                  <a:schemeClr val="accent5"/>
                </a:solidFill>
              </a:rPr>
              <a:t>yet</a:t>
            </a:r>
            <a:r>
              <a:rPr lang="en-US" dirty="0">
                <a:solidFill>
                  <a:schemeClr val="accent5"/>
                </a:solidFill>
              </a:rPr>
              <a:t>.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Thesis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 author </a:t>
            </a:r>
            <a:r>
              <a:rPr lang="en-US" dirty="0">
                <a:solidFill>
                  <a:srgbClr val="008000"/>
                </a:solidFill>
              </a:rPr>
              <a:t>corrects the flaw</a:t>
            </a:r>
            <a:r>
              <a:rPr lang="en-US" dirty="0"/>
              <a:t> in the EV; it offers a </a:t>
            </a:r>
            <a:r>
              <a:rPr lang="en-US" dirty="0">
                <a:solidFill>
                  <a:srgbClr val="008000"/>
                </a:solidFill>
              </a:rPr>
              <a:t>new, better view </a:t>
            </a:r>
            <a:r>
              <a:rPr lang="en-US" dirty="0"/>
              <a:t>in place of the original EV.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Flag words: </a:t>
            </a:r>
            <a:r>
              <a:rPr lang="en-US" i="1" dirty="0">
                <a:solidFill>
                  <a:srgbClr val="008000"/>
                </a:solidFill>
              </a:rPr>
              <a:t>instead, rather,</a:t>
            </a:r>
            <a:r>
              <a:rPr lang="en-US" dirty="0">
                <a:solidFill>
                  <a:srgbClr val="008000"/>
                </a:solidFill>
              </a:rPr>
              <a:t> </a:t>
            </a:r>
            <a:r>
              <a:rPr lang="en-US" i="1" dirty="0">
                <a:solidFill>
                  <a:srgbClr val="008000"/>
                </a:solidFill>
              </a:rPr>
              <a:t>therefore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51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So what?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3366FF"/>
                </a:solidFill>
              </a:rPr>
              <a:t>Motive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Tells the reader </a:t>
            </a:r>
            <a:r>
              <a:rPr lang="en-US" sz="1800" dirty="0">
                <a:solidFill>
                  <a:srgbClr val="3366FF"/>
                </a:solidFill>
              </a:rPr>
              <a:t>why any of this matters in the first place</a:t>
            </a:r>
            <a:r>
              <a:rPr lang="en-US" sz="1800" dirty="0"/>
              <a:t>. Answers the questions </a:t>
            </a:r>
            <a:r>
              <a:rPr lang="en-US" sz="1800" i="1" dirty="0"/>
              <a:t>So what?</a:t>
            </a:r>
            <a:r>
              <a:rPr lang="en-US" sz="1800" dirty="0"/>
              <a:t>  and </a:t>
            </a:r>
            <a:r>
              <a:rPr lang="en-US" sz="1800" i="1" dirty="0"/>
              <a:t>What’s at stake?</a:t>
            </a:r>
            <a:r>
              <a:rPr lang="en-US" sz="1800" dirty="0"/>
              <a:t>  Signaled by phrases that direct us outward toward a larger, more important topic, something larger at stake—ethical implications, for instance.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Flag words: </a:t>
            </a:r>
            <a:r>
              <a:rPr lang="en-US" sz="1800" i="1" dirty="0">
                <a:solidFill>
                  <a:srgbClr val="3366FF"/>
                </a:solidFill>
              </a:rPr>
              <a:t>important to consider, significant</a:t>
            </a:r>
            <a:r>
              <a:rPr lang="en-US" sz="1800" i="1" dirty="0"/>
              <a:t>.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452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970690" y="220718"/>
            <a:ext cx="8229600" cy="1049867"/>
          </a:xfrm>
        </p:spPr>
        <p:txBody>
          <a:bodyPr/>
          <a:lstStyle/>
          <a:p>
            <a:r>
              <a:rPr lang="en-US" dirty="0"/>
              <a:t>Elements of Academic Argument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70690" y="1406051"/>
            <a:ext cx="3487575" cy="5367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Problem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			</a:t>
            </a:r>
          </a:p>
          <a:p>
            <a:pPr marL="0" indent="0">
              <a:buNone/>
            </a:pPr>
            <a:endParaRPr lang="en-US" sz="100" b="1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FF6600"/>
                </a:solidFill>
              </a:rPr>
              <a:t>Established View</a:t>
            </a:r>
            <a:r>
              <a:rPr lang="en-US" dirty="0">
                <a:solidFill>
                  <a:srgbClr val="FF6600"/>
                </a:solidFill>
              </a:rPr>
              <a:t> 		</a:t>
            </a:r>
          </a:p>
          <a:p>
            <a:pPr marL="0" indent="0">
              <a:buNone/>
            </a:pPr>
            <a:endParaRPr lang="en-US" sz="800" b="1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5"/>
                </a:solidFill>
              </a:rPr>
              <a:t>Flaw</a:t>
            </a:r>
            <a:r>
              <a:rPr lang="en-US" dirty="0"/>
              <a:t>				</a:t>
            </a:r>
            <a:endParaRPr lang="en-US" sz="800" b="1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8000"/>
                </a:solidFill>
              </a:rPr>
              <a:t>Thesis</a:t>
            </a:r>
            <a:r>
              <a:rPr lang="en-US" dirty="0"/>
              <a:t>				</a:t>
            </a:r>
          </a:p>
          <a:p>
            <a:pPr marL="0" indent="0">
              <a:buNone/>
            </a:pPr>
            <a:endParaRPr lang="en-US" sz="800" b="1" dirty="0">
              <a:solidFill>
                <a:srgbClr val="FF66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3366FF"/>
                </a:solidFill>
              </a:rPr>
              <a:t>Motive</a:t>
            </a:r>
            <a:r>
              <a:rPr lang="en-US" dirty="0">
                <a:solidFill>
                  <a:srgbClr val="3366FF"/>
                </a:solidFill>
              </a:rPr>
              <a:t> </a:t>
            </a:r>
            <a:r>
              <a:rPr lang="en-US" dirty="0"/>
              <a:t>			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A074EBD6-6B50-7544-B53C-651F6EB56B3B}"/>
              </a:ext>
            </a:extLst>
          </p:cNvPr>
          <p:cNvSpPr txBox="1">
            <a:spLocks/>
          </p:cNvSpPr>
          <p:nvPr/>
        </p:nvSpPr>
        <p:spPr>
          <a:xfrm>
            <a:off x="3797144" y="1406050"/>
            <a:ext cx="7611754" cy="53678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something difficult to understand; 				   an ongoing conversation/question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00" b="1" dirty="0">
              <a:solidFill>
                <a:srgbClr val="FF66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FF6600"/>
                </a:solidFill>
              </a:rPr>
              <a:t>		</a:t>
            </a:r>
            <a:r>
              <a:rPr lang="en-US" dirty="0"/>
              <a:t>a voice in the conversation; 					   a proposed solution/answer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>
              <a:solidFill>
                <a:srgbClr val="FF66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a concern about the EV’s validity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>
              <a:solidFill>
                <a:srgbClr val="FF66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correction of the flaw; a better 					   view; the product of the analysis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800" b="1" dirty="0">
              <a:solidFill>
                <a:srgbClr val="FF66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why this is important?; what’s at 				   stake?; so what?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8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83" t="8150" r="24267" b="29990"/>
          <a:stretch/>
        </p:blipFill>
        <p:spPr>
          <a:xfrm>
            <a:off x="548548" y="732737"/>
            <a:ext cx="11119945" cy="57564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Political Divisions (c. 1300)</a:t>
            </a:r>
          </a:p>
        </p:txBody>
      </p:sp>
    </p:spTree>
    <p:extLst>
      <p:ext uri="{BB962C8B-B14F-4D97-AF65-F5344CB8AC3E}">
        <p14:creationId xmlns:p14="http://schemas.microsoft.com/office/powerpoint/2010/main" val="1237115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Mongol Empire</a:t>
            </a:r>
          </a:p>
          <a:p>
            <a:r>
              <a:rPr lang="en-US" cap="none" dirty="0"/>
              <a:t>Territory from 1206-1294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648" y="1422853"/>
            <a:ext cx="6627425" cy="51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5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83" t="8150" r="24267" b="29990"/>
          <a:stretch/>
        </p:blipFill>
        <p:spPr>
          <a:xfrm>
            <a:off x="548548" y="732737"/>
            <a:ext cx="11119945" cy="57564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Political Divisions (c. 1300)</a:t>
            </a:r>
          </a:p>
        </p:txBody>
      </p:sp>
    </p:spTree>
    <p:extLst>
      <p:ext uri="{BB962C8B-B14F-4D97-AF65-F5344CB8AC3E}">
        <p14:creationId xmlns:p14="http://schemas.microsoft.com/office/powerpoint/2010/main" val="370430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err="1"/>
              <a:t>Hulagu</a:t>
            </a:r>
            <a:r>
              <a:rPr lang="en-US" cap="none" dirty="0"/>
              <a:t> Khan</a:t>
            </a:r>
          </a:p>
          <a:p>
            <a:r>
              <a:rPr lang="en-US" cap="none" dirty="0"/>
              <a:t>(c. 1218 - 1265)</a:t>
            </a:r>
          </a:p>
          <a:p>
            <a:endParaRPr lang="en-US" cap="none" dirty="0"/>
          </a:p>
          <a:p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0" y="136801"/>
            <a:ext cx="4389877" cy="6563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1878" y="6054130"/>
            <a:ext cx="2913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 Rashid-al-Din 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Hamadani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Early 14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</a:t>
            </a:r>
          </a:p>
        </p:txBody>
      </p:sp>
    </p:spTree>
    <p:extLst>
      <p:ext uri="{BB962C8B-B14F-4D97-AF65-F5344CB8AC3E}">
        <p14:creationId xmlns:p14="http://schemas.microsoft.com/office/powerpoint/2010/main" val="906273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Siege of Baghdad (1258)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8" y="927828"/>
            <a:ext cx="7964528" cy="56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3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969741" y="506901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err="1"/>
              <a:t>Ozbeg</a:t>
            </a:r>
            <a:r>
              <a:rPr lang="en-US" cap="none" dirty="0"/>
              <a:t>/</a:t>
            </a:r>
            <a:r>
              <a:rPr lang="en-US" cap="none" dirty="0" err="1"/>
              <a:t>Uzbeg</a:t>
            </a:r>
            <a:r>
              <a:rPr lang="en-US" cap="none" dirty="0"/>
              <a:t> Khan</a:t>
            </a:r>
          </a:p>
          <a:p>
            <a:r>
              <a:rPr lang="en-US" cap="none" dirty="0"/>
              <a:t>(r. 1313 - 1341)</a:t>
            </a:r>
          </a:p>
          <a:p>
            <a:endParaRPr lang="en-US" cap="none" dirty="0"/>
          </a:p>
          <a:p>
            <a:endParaRPr lang="en-US" cap="non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7A8C7-76B7-BC43-B0C3-5EAB87E8A5F3}"/>
              </a:ext>
            </a:extLst>
          </p:cNvPr>
          <p:cNvSpPr txBox="1"/>
          <p:nvPr/>
        </p:nvSpPr>
        <p:spPr>
          <a:xfrm>
            <a:off x="1627271" y="2169446"/>
            <a:ext cx="89374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“By the will and power, the greatness and most high! Let no man insult the metropolitan church of which Peter is head, or his service or his churchman; let no man seize their property, goods or people, let no man meddle in the affairs of the church [...] Their laws, their churches and monasteries and chapels shall be respected; whoever condemns or blames this religion, shall not be allowed to excuse himself under any pretext, but shall be punished with death.”</a:t>
            </a:r>
          </a:p>
          <a:p>
            <a:endParaRPr lang="en-US" dirty="0"/>
          </a:p>
          <a:p>
            <a:pPr algn="r"/>
            <a:r>
              <a:rPr lang="en-US" dirty="0"/>
              <a:t>- </a:t>
            </a:r>
            <a:r>
              <a:rPr lang="en-US" dirty="0" err="1"/>
              <a:t>Ozbeg</a:t>
            </a:r>
            <a:r>
              <a:rPr lang="en-US" dirty="0"/>
              <a:t> Khan to Saint Peter, the Metropolitan Bishop of Moscow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67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2378</TotalTime>
  <Words>1181</Words>
  <Application>Microsoft Macintosh PowerPoint</Application>
  <PresentationFormat>Widescreen</PresentationFormat>
  <Paragraphs>146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Bookman Old Style</vt:lpstr>
      <vt:lpstr>Calibri</vt:lpstr>
      <vt:lpstr>Rockwell</vt:lpstr>
      <vt:lpstr>Damask</vt:lpstr>
      <vt:lpstr>Ibn Battuta  A Gift to Those Who Contemplate the Wonders of Cities and the Marvels of Travelling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Fundamental Structure of Academic Argument  </vt:lpstr>
      <vt:lpstr>How to read an argument  (aka how to read for the conversation)</vt:lpstr>
      <vt:lpstr>Academic Argument:  Welcome to the Party</vt:lpstr>
      <vt:lpstr>Reading for the Argument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Fundamental Structure of Academic Argument:  5 Elements</vt:lpstr>
      <vt:lpstr>They Say</vt:lpstr>
      <vt:lpstr>I Say</vt:lpstr>
      <vt:lpstr>So what? </vt:lpstr>
      <vt:lpstr>Elements of Academic Argument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 Cities</dc:title>
  <dc:creator>Nathan Daniels</dc:creator>
  <cp:lastModifiedBy>Nathan Daniels</cp:lastModifiedBy>
  <cp:revision>58</cp:revision>
  <dcterms:created xsi:type="dcterms:W3CDTF">2017-02-02T03:45:22Z</dcterms:created>
  <dcterms:modified xsi:type="dcterms:W3CDTF">2019-09-26T12:49:51Z</dcterms:modified>
</cp:coreProperties>
</file>